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70" r:id="rId5"/>
    <p:sldId id="266" r:id="rId6"/>
    <p:sldId id="268" r:id="rId7"/>
    <p:sldId id="283" r:id="rId8"/>
    <p:sldId id="267" r:id="rId9"/>
    <p:sldId id="275" r:id="rId10"/>
    <p:sldId id="282" r:id="rId11"/>
    <p:sldId id="272" r:id="rId12"/>
    <p:sldId id="273" r:id="rId13"/>
    <p:sldId id="274" r:id="rId14"/>
    <p:sldId id="276" r:id="rId15"/>
    <p:sldId id="277" r:id="rId16"/>
    <p:sldId id="284" r:id="rId17"/>
    <p:sldId id="281" r:id="rId18"/>
    <p:sldId id="285" r:id="rId19"/>
    <p:sldId id="278" r:id="rId20"/>
    <p:sldId id="286" r:id="rId21"/>
    <p:sldId id="279" r:id="rId22"/>
    <p:sldId id="280" r:id="rId23"/>
    <p:sldId id="271" r:id="rId24"/>
    <p:sldId id="287" r:id="rId25"/>
    <p:sldId id="25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9F4A8-4D89-DC66-54C4-A91DB375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DA1B6E-E7CE-0D6B-0DA8-EC1C9CE6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8D8175-6F19-4027-A5BE-934CE18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E699E6-8B22-CC60-5F7F-707FD144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4A2731-EF82-10CF-38D2-909D5AE3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5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167EE-F707-B2D4-AD1C-A8F61CF3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B7CE27-C359-E001-9BD0-8B7B7174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E862F3-E42F-639F-2D4F-636D0CC7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DAAE14-DE06-9FD9-D07D-451A5FFE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D636CC-98AD-F2F0-DF84-A6F2BED3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32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4F40CBE-0213-F3F6-63E7-80A2F0FAD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412BBB-6EFE-A24E-B455-0FAF7FD1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C81A76-9AE1-3B82-8B80-B1641695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5126F6-97CB-AD1C-4C3F-9049EDBD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AFEF02-8845-0E51-A9BA-64F834F8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B79A1-165F-E375-8EFC-C5D6249E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F82EF-9017-F2DF-46ED-BCFDA0D1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CE71DE-B5AA-4B43-90D0-4B7F01EF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9A8AD9-1E72-89F3-4E93-0BA8FAC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B1A5C0-BE85-7CA5-61F3-00141BEC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8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734A9-31DD-AB15-A98D-2B7145CD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85E63D-ED09-17AD-B0BD-0223D341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A8ABBC-8688-F232-598E-950EE7F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10BD06-37E3-AA1E-546F-C9A4F121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741994-CAE5-DB42-7F26-89A1774C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1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4A5C2-BBB1-448A-8E8D-7310CA97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C21BC5-48CA-502F-F0BF-0D72ABC09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EDADD5-746B-73F0-ED38-305AD6861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9EFDCF-5719-6C91-2C48-4017296C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72EF23-E413-A548-6662-38E8A9B2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D09E24-647E-B2A3-1A29-C8A90ED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8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208E6-DA37-A7A8-1F59-B7AA06F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E5E9C9-4648-3BB9-79D3-E38022A5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F27CFB-0A60-896A-AB39-03DDE00F0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FB8FED2-DD56-2592-7276-57DB774D1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9D65E2-4F8E-43B4-1233-4747DD8D7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1C7F2F4-A01A-8692-6238-6FAE6DCD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6E1D933-CACA-6203-3C13-5A52C4B7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017155-03D0-B079-9B8C-68A3EA85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94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DE9F3-88DC-7BC1-D7F6-BF39DC06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BDA154-C787-CEFF-F029-2AD26C3E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FFCB6F-7AB4-7BEC-324B-1393BD12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539AF9-D53C-E32E-64D3-5C653BD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5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D2DA5C-07B6-78DE-D016-A7829A3E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BE9EADF-898A-3209-E706-5E99707A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252054-B032-7E17-2370-A81CA5AF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89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96E1A-C23B-9F45-2817-AB8D0C8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CB5BC8-2291-9083-7134-83C061DF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4B702D-D003-8DE6-686D-5D9FE635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357D8B-9951-B8A0-1C2F-55D4F141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3AA3A4-0684-2F17-40E6-32DC29CF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84D1EB-0C67-ACF8-E6A1-E88DAF6E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48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F358D-F478-E68F-4854-B4AE7928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71F2245-D26B-EB7C-E547-8525326C3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5EEE48-EFC0-177C-46F2-74EA4C69B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2C80E5-C5E2-9ABD-4F4A-C4A99BEF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8184C5-988D-09B1-CB32-B074CFC9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00948D-C7F7-C737-B898-13070385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79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CA77065-9599-BA01-A282-9BD59A7B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C8EB51-77D4-EF75-4340-BA427262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8B6119-8A30-81DB-6BFB-58D9BA076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1989-D439-481A-B513-3DE40C14D92B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30862-859E-1527-A83B-49389D14D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831F2C-B1C7-F701-6AC2-C1C387E64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D8F0-5113-4F3C-85FC-3E07B3D5A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_1Rt1R4xbM" TargetMode="External"/><Relationship Id="rId2" Type="http://schemas.openxmlformats.org/officeDocument/2006/relationships/hyperlink" Target="https://www.youtube.com/watch?v=hxiCmfFZmv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E21A92-519A-B9D5-AE3D-9824499D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" y="1791895"/>
            <a:ext cx="6746943" cy="1325563"/>
          </a:xfrm>
        </p:spPr>
        <p:txBody>
          <a:bodyPr>
            <a:normAutofit/>
          </a:bodyPr>
          <a:lstStyle/>
          <a:p>
            <a:r>
              <a:rPr lang="pl-PL" dirty="0"/>
              <a:t>Szkolny Festiwal Empatii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9643F2-C7C8-638E-E4AD-2A4C8CD4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7456"/>
            <a:ext cx="5387502" cy="4351338"/>
          </a:xfrm>
        </p:spPr>
        <p:txBody>
          <a:bodyPr>
            <a:normAutofit/>
          </a:bodyPr>
          <a:lstStyle/>
          <a:p>
            <a:r>
              <a:rPr lang="pl-PL" sz="1600" dirty="0"/>
              <a:t>Edyta Socha</a:t>
            </a:r>
          </a:p>
          <a:p>
            <a:r>
              <a:rPr lang="pl-PL" sz="1600" dirty="0"/>
              <a:t>Maria Bartold</a:t>
            </a:r>
            <a:endParaRPr lang="en-US" sz="1600" dirty="0"/>
          </a:p>
        </p:txBody>
      </p:sp>
      <p:pic>
        <p:nvPicPr>
          <p:cNvPr id="9" name="Symbol zastępczy zawartości 8" descr="Prostokątny dymek z białymi sercami">
            <a:extLst>
              <a:ext uri="{FF2B5EF4-FFF2-40B4-BE49-F238E27FC236}">
                <a16:creationId xmlns:a16="http://schemas.microsoft.com/office/drawing/2014/main" id="{D2BCE6A8-A4A9-825B-295D-2810EC942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r="19987" b="-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4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77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: Shape 206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7E209C-CDF0-F221-516C-71BD5876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Emocje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ich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budowaniu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empatii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mocje - co to takiego">
            <a:extLst>
              <a:ext uri="{FF2B5EF4-FFF2-40B4-BE49-F238E27FC236}">
                <a16:creationId xmlns:a16="http://schemas.microsoft.com/office/drawing/2014/main" id="{E694A852-6263-9A85-2EC2-7B830DB1D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587245"/>
            <a:ext cx="5708649" cy="36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3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100886-6A6E-DB7E-A4C4-82D998E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pl-PL" sz="5400" dirty="0"/>
              <a:t>Sposoby rozwijania empatii poznawczej </a:t>
            </a:r>
            <a:br>
              <a:rPr lang="pl-PL" sz="5400" dirty="0"/>
            </a:br>
            <a:r>
              <a:rPr lang="pl-PL" sz="5400" dirty="0"/>
              <a:t>u dzieci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D93A3-891C-7886-E432-518B61D9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506185" cy="4119172"/>
          </a:xfrm>
        </p:spPr>
        <p:txBody>
          <a:bodyPr anchor="t">
            <a:normAutofit/>
          </a:bodyPr>
          <a:lstStyle/>
          <a:p>
            <a:r>
              <a:rPr lang="pl-PL" sz="2000" dirty="0"/>
              <a:t>Przyjmowanie cudzej perspektywy, punktu widzenia innych osób, próba zrozumienia tego, jak </a:t>
            </a:r>
            <a:r>
              <a:rPr lang="pl-PL" sz="2000" dirty="0" err="1"/>
              <a:t>idzą</a:t>
            </a:r>
            <a:r>
              <a:rPr lang="pl-PL" sz="2000" dirty="0"/>
              <a:t> świat inni ludzie, „stawanie w cudzych butach”</a:t>
            </a:r>
          </a:p>
          <a:p>
            <a:r>
              <a:rPr lang="pl-PL" sz="2000" dirty="0"/>
              <a:t>Rozwijanie wiedzy o emocjach, empatii i jej znaczeniu dla funkcjonowania. Uczenie dzieci nazw emocji, funkcji, jakie pełnią, oraz uświadamianie konsekwencji różnych </a:t>
            </a:r>
            <a:r>
              <a:rPr lang="pl-PL" sz="2000" dirty="0" err="1"/>
              <a:t>zachowań</a:t>
            </a:r>
            <a:r>
              <a:rPr lang="pl-PL" sz="2000" dirty="0"/>
              <a:t>.</a:t>
            </a:r>
          </a:p>
          <a:p>
            <a:r>
              <a:rPr lang="pl-PL" sz="2000" dirty="0"/>
              <a:t>Zamienianie się rolami z innymi osobami lub grupami (np. zamiana w rodzica, w nauczyciela, uchodźcę)</a:t>
            </a:r>
          </a:p>
          <a:p>
            <a:r>
              <a:rPr lang="pl-PL" sz="2000" dirty="0"/>
              <a:t>Analizowanie biografii innych osób (empatycznych) lub fikcyjnych bohaterów. Warto się przyglądać losom zarówno pozytywnych, jak i negatywnych bohaterów.</a:t>
            </a:r>
          </a:p>
          <a:p>
            <a:r>
              <a:rPr lang="pl-PL" sz="2000" dirty="0"/>
              <a:t>Ćwiczenie umiejętności rozpoznawania emocji u innych osób (np. na podstawie mimiki czy mowy ciała). Kształcenie zdolności obserwacji oraz interpretacji mowy ciała, która jest bardzo ważnym elementem empatycznej reakcji.</a:t>
            </a:r>
          </a:p>
          <a:p>
            <a:pPr marL="0" indent="0">
              <a:buNone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Maciej Ciechomski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Wychowanie do empatii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2718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100886-6A6E-DB7E-A4C4-82D998E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pl-PL" sz="5400" dirty="0"/>
              <a:t>Sposoby rozwijania empatii afektywnej </a:t>
            </a:r>
            <a:br>
              <a:rPr lang="pl-PL" sz="5400" dirty="0"/>
            </a:br>
            <a:r>
              <a:rPr lang="pl-PL" sz="5400" dirty="0"/>
              <a:t>u dzieci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D93A3-891C-7886-E432-518B61D9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506185" cy="4119172"/>
          </a:xfrm>
        </p:spPr>
        <p:txBody>
          <a:bodyPr anchor="t">
            <a:normAutofit/>
          </a:bodyPr>
          <a:lstStyle/>
          <a:p>
            <a:r>
              <a:rPr lang="pl-PL" sz="2000" dirty="0"/>
              <a:t>Włączanie do programu zajęć angażujących emocjonalnie opowiadań, filmów, bajek i historii.</a:t>
            </a:r>
          </a:p>
          <a:p>
            <a:r>
              <a:rPr lang="pl-PL" sz="2000" dirty="0"/>
              <a:t>Dzielenie się emocjami w grupie, zachęcanie dzieci do komunikowania emocji (werbalnie i niewerbalnie), co stwarza okazję do emocjonalnych interakcji twarzą w twarz.</a:t>
            </a:r>
          </a:p>
          <a:p>
            <a:r>
              <a:rPr lang="pl-PL" sz="2000" dirty="0"/>
              <a:t>Odgrywanie scenek umożliwiające dzieciom współodczuwanie, przeżywanie i rozwijanie emocjonalnej samoświadomości oraz wchodzenie w interakcje na poziomie działań i emocji.</a:t>
            </a:r>
          </a:p>
          <a:p>
            <a:r>
              <a:rPr lang="pl-PL" sz="2000" dirty="0"/>
              <a:t>Pozwalanie dzieciom na przeżywanie emocji, swobodne wyrażanie się na forum grupy.</a:t>
            </a:r>
          </a:p>
          <a:p>
            <a:r>
              <a:rPr lang="pl-PL" sz="2000" dirty="0"/>
              <a:t>Słuchanie dzieci z empatią- samemu bycie empatycznym nauczycielem. Doświadczanie empatii doskonale rozwija ją u uczniów, stanowi źródło wielu inspiracji i umożliwia uczenie się na podstawie modelowania postaw. (przykład klasa 7)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Maciej Ciechomski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Wychowanie do empatii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3793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100886-6A6E-DB7E-A4C4-82D998E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pl-PL" sz="5400" dirty="0"/>
              <a:t>Wspieranie empatycznych </a:t>
            </a:r>
            <a:r>
              <a:rPr lang="pl-PL" sz="5400" dirty="0" err="1"/>
              <a:t>zachowań</a:t>
            </a:r>
            <a:r>
              <a:rPr lang="pl-PL" sz="5400" dirty="0"/>
              <a:t> dzieci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D93A3-891C-7886-E432-518B61D9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506185" cy="4119172"/>
          </a:xfrm>
        </p:spPr>
        <p:txBody>
          <a:bodyPr anchor="t">
            <a:normAutofit/>
          </a:bodyPr>
          <a:lstStyle/>
          <a:p>
            <a:r>
              <a:rPr lang="pl-PL" sz="2000" dirty="0"/>
              <a:t>Promowanie </a:t>
            </a:r>
            <a:r>
              <a:rPr lang="pl-PL" sz="2000" dirty="0" err="1"/>
              <a:t>zachowań</a:t>
            </a:r>
            <a:r>
              <a:rPr lang="pl-PL" sz="2000" dirty="0"/>
              <a:t> prospołecznych.</a:t>
            </a:r>
          </a:p>
          <a:p>
            <a:r>
              <a:rPr lang="pl-PL" sz="2000" dirty="0"/>
              <a:t>Rozwiązywanie konfliktów na drodze dialogu, z wykorzystaniem elementów mediacji.</a:t>
            </a:r>
          </a:p>
          <a:p>
            <a:r>
              <a:rPr lang="pl-PL" sz="2000" dirty="0"/>
              <a:t>Wprowadzenie norm i zwyczajów związanych z ekspresją uczuć, np. rundki dotyczącej emocji na początek każdego dnia, zachęcanie dzieci do nazywania własnych lub cudzych emocji w różnych sytuacjach.</a:t>
            </a:r>
          </a:p>
          <a:p>
            <a:r>
              <a:rPr lang="pl-PL" sz="2000" dirty="0"/>
              <a:t>Wprowadzanie nazw i zwyczajów dotyczących rozwiązywania konfliktów  na drodze dialogu.</a:t>
            </a:r>
          </a:p>
          <a:p>
            <a:r>
              <a:rPr lang="pl-PL" sz="2000" dirty="0"/>
              <a:t>Wprowadzanie do programu gier i zabaw grupowych związanych z pomaganiem, opiekowaniem się, dotykiem, współpracą, wymianą, budowanie atmosfery bezpieczeństwa, zaufania, bliskości.</a:t>
            </a:r>
          </a:p>
          <a:p>
            <a:endParaRPr lang="pl-PL" sz="2000" dirty="0"/>
          </a:p>
          <a:p>
            <a:endParaRPr lang="pl-PL" sz="2000" dirty="0"/>
          </a:p>
          <a:p>
            <a:pPr marL="2286000" lvl="5" indent="0">
              <a:buNone/>
            </a:pPr>
            <a:r>
              <a:rPr lang="pl-PL" sz="1000" dirty="0"/>
              <a:t>				</a:t>
            </a:r>
            <a:r>
              <a:rPr lang="pl-PL" sz="1400" dirty="0"/>
              <a:t>Maciej Ciechomski </a:t>
            </a:r>
            <a:r>
              <a:rPr lang="pl-PL" sz="1400" i="1" dirty="0"/>
              <a:t>Wychowanie do empatii</a:t>
            </a:r>
          </a:p>
        </p:txBody>
      </p:sp>
    </p:spTree>
    <p:extLst>
      <p:ext uri="{BB962C8B-B14F-4D97-AF65-F5344CB8AC3E}">
        <p14:creationId xmlns:p14="http://schemas.microsoft.com/office/powerpoint/2010/main" val="114608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Karolek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/>
              <a:t>ćwiczenie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Dżungla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/>
              <a:t>ćwiczenie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682751-37F8-F096-8C7E-FA79DE1F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Żółw, kameleon, lew, orzeł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76F3F7C-BDF1-9587-A10D-7ADB3483D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293077"/>
              </p:ext>
            </p:extLst>
          </p:nvPr>
        </p:nvGraphicFramePr>
        <p:xfrm>
          <a:off x="1275760" y="2112579"/>
          <a:ext cx="9664422" cy="4192808"/>
        </p:xfrm>
        <a:graphic>
          <a:graphicData uri="http://schemas.openxmlformats.org/drawingml/2006/table">
            <a:tbl>
              <a:tblPr firstRow="1" firstCol="1" bandRow="1"/>
              <a:tblGrid>
                <a:gridCol w="3221474">
                  <a:extLst>
                    <a:ext uri="{9D8B030D-6E8A-4147-A177-3AD203B41FA5}">
                      <a16:colId xmlns:a16="http://schemas.microsoft.com/office/drawing/2014/main" val="2573912718"/>
                    </a:ext>
                  </a:extLst>
                </a:gridCol>
                <a:gridCol w="3221474">
                  <a:extLst>
                    <a:ext uri="{9D8B030D-6E8A-4147-A177-3AD203B41FA5}">
                      <a16:colId xmlns:a16="http://schemas.microsoft.com/office/drawing/2014/main" val="4171638888"/>
                    </a:ext>
                  </a:extLst>
                </a:gridCol>
                <a:gridCol w="3221474">
                  <a:extLst>
                    <a:ext uri="{9D8B030D-6E8A-4147-A177-3AD203B41FA5}">
                      <a16:colId xmlns:a16="http://schemas.microsoft.com/office/drawing/2014/main" val="2161936885"/>
                    </a:ext>
                  </a:extLst>
                </a:gridCol>
              </a:tblGrid>
              <a:tr h="3453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Dlaczego chcemy być ……….</a:t>
                      </a: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zwierzę 1</a:t>
                      </a: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466245"/>
                  </a:ext>
                </a:extLst>
              </a:tr>
              <a:tr h="1740054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76242"/>
                  </a:ext>
                </a:extLst>
              </a:tr>
              <a:tr h="345391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Dlaczego nie chcemy być…..</a:t>
                      </a: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90666"/>
                  </a:ext>
                </a:extLst>
              </a:tr>
              <a:tr h="345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Zwierzę 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Zwierzę 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Zwierzę 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013682"/>
                  </a:ext>
                </a:extLst>
              </a:tr>
              <a:tr h="141658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333875" algn="l"/>
                        </a:tabLst>
                      </a:pP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333875" algn="l"/>
                        </a:tabLst>
                      </a:pPr>
                      <a:r>
                        <a:rPr lang="pl-PL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97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99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Słoń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/>
              <a:t>ćwiczenie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D091DE4-4E11-BFC7-6019-BDB3FE001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72" b="21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5" y="877575"/>
            <a:ext cx="639241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400" dirty="0"/>
              <a:t>Włóż moje buty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/>
              <a:t>ćwiczenie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59B81B-565D-EB4F-C90B-8F7607E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/>
              <a:t>Empatia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F3317E-0221-1733-9814-CCC7F5F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94" y="1901039"/>
            <a:ext cx="6063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Greckie słowo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pathos</a:t>
            </a:r>
            <a:r>
              <a:rPr lang="pl-PL" sz="2400" i="1" dirty="0"/>
              <a:t> </a:t>
            </a:r>
            <a:r>
              <a:rPr lang="pl-PL" sz="2400" dirty="0"/>
              <a:t>oznaczające uczucia pojawia się jako przyrostek wielu podobnych słów: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pl-PL" sz="2400" dirty="0"/>
              <a:t>patia –bez uczuć</a:t>
            </a:r>
          </a:p>
          <a:p>
            <a:pPr marL="0" indent="0">
              <a:buNone/>
            </a:pP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Sym</a:t>
            </a:r>
            <a:r>
              <a:rPr lang="pl-PL" sz="2400" dirty="0"/>
              <a:t>patia- z uczuciami, wspólne uczucia</a:t>
            </a:r>
          </a:p>
          <a:p>
            <a:pPr marL="0" indent="0">
              <a:buNone/>
            </a:pP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Anty</a:t>
            </a:r>
            <a:r>
              <a:rPr lang="pl-PL" sz="2400" dirty="0"/>
              <a:t>patia-uczucia skierowane przeciwko</a:t>
            </a:r>
          </a:p>
          <a:p>
            <a:pPr marL="0" indent="0">
              <a:buNone/>
            </a:pP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pl-PL" sz="2400" dirty="0"/>
              <a:t>patia- wejście w uczucia lub wczuwanie się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Picture 4" descr="Ręka idąca na słońce">
            <a:extLst>
              <a:ext uri="{FF2B5EF4-FFF2-40B4-BE49-F238E27FC236}">
                <a16:creationId xmlns:a16="http://schemas.microsoft.com/office/drawing/2014/main" id="{D11A2E97-6198-F8B1-1B83-54CF89D9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5" r="590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7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5" y="877575"/>
            <a:ext cx="639241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Nazywanie emocji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pl-PL" sz="2400" dirty="0"/>
              <a:t>ćwiczenia:</a:t>
            </a:r>
          </a:p>
          <a:p>
            <a:pPr marL="0" indent="0">
              <a:buNone/>
            </a:pPr>
            <a:r>
              <a:rPr lang="pl-P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Emocjonaln</a:t>
            </a:r>
            <a:r>
              <a:rPr lang="pl-PL" sz="2400" dirty="0"/>
              <a:t>e </a:t>
            </a:r>
            <a:r>
              <a:rPr lang="pl-PL" sz="2400" dirty="0" err="1"/>
              <a:t>memo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Czujące twarze –plakaty</a:t>
            </a:r>
          </a:p>
          <a:p>
            <a:pPr marL="0" indent="0">
              <a:buNone/>
            </a:pPr>
            <a:r>
              <a:rPr lang="pl-PL" sz="2400" dirty="0"/>
              <a:t>Przynieś z domu nazwę emocji</a:t>
            </a:r>
          </a:p>
          <a:p>
            <a:pPr marL="0" indent="0">
              <a:buNone/>
            </a:pPr>
            <a:r>
              <a:rPr lang="pl-PL" sz="2400" dirty="0" err="1"/>
              <a:t>RaSmuZłoNie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9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5" y="877575"/>
            <a:ext cx="639241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400" dirty="0"/>
              <a:t>Dobry kolega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E431E-4D78-7EA4-A0CF-F378D06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5" y="877575"/>
            <a:ext cx="639241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Jaką moc ma empatia?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13263-772F-A208-1D3D-CBCC86E1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Uniwersytetu Dzieci w Klasie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100886-6A6E-DB7E-A4C4-82D998E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 dirty="0"/>
              <a:t>Dlaczego empatia jest taka ważna?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D93A3-891C-7886-E432-518B61D9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668787" cy="4119172"/>
          </a:xfrm>
        </p:spPr>
        <p:txBody>
          <a:bodyPr anchor="t">
            <a:normAutofit/>
          </a:bodyPr>
          <a:lstStyle/>
          <a:p>
            <a:r>
              <a:rPr lang="pl-PL" sz="2000" dirty="0"/>
              <a:t>Im niższy wskaźnik empatii, tym trudniejsze okazuje się życie społeczne.</a:t>
            </a:r>
          </a:p>
          <a:p>
            <a:r>
              <a:rPr lang="pl-PL" sz="2000" dirty="0"/>
              <a:t>Obniża stres i niweluje sytuacje konfliktowe.</a:t>
            </a:r>
          </a:p>
          <a:p>
            <a:r>
              <a:rPr lang="pl-PL" sz="2000" dirty="0"/>
              <a:t>Jest czynnikiem redukującym wypalenie zawodowe</a:t>
            </a:r>
          </a:p>
          <a:p>
            <a:r>
              <a:rPr lang="pl-PL" sz="2000" dirty="0"/>
              <a:t>Jest kluczowa dla umiejętności współpracy</a:t>
            </a:r>
          </a:p>
          <a:p>
            <a:r>
              <a:rPr lang="pl-PL" sz="2000" dirty="0"/>
              <a:t>Sprzyja akceptacji innych osób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5775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FFA7D5-B966-A012-E32D-5E7C2824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37EC17-F31D-CCB9-51C5-21BA8FDE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555" y="3171953"/>
            <a:ext cx="5536397" cy="3935281"/>
          </a:xfrm>
        </p:spPr>
        <p:txBody>
          <a:bodyPr>
            <a:normAutofit/>
          </a:bodyPr>
          <a:lstStyle/>
          <a:p>
            <a:r>
              <a:rPr lang="pl-PL" dirty="0"/>
              <a:t>Dziękujemy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716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D13ADF-A61A-1E50-DA0F-0A0B9293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Podstawowe założenia PbP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82DA1E-881C-0CB0-278F-83F89F0E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1400"/>
              <a:t>Wszyscy ludzie maja takie same potrzeby – to, co nas różni, to strategie potrzebne do ich spełnienia.</a:t>
            </a:r>
          </a:p>
          <a:p>
            <a:r>
              <a:rPr lang="pl-PL" sz="1400"/>
              <a:t>Wszyscy dążymy do zaspokojenia potrzeb; to determinuje nasze zachowanie.</a:t>
            </a:r>
          </a:p>
          <a:p>
            <a:r>
              <a:rPr lang="pl-PL" sz="1400"/>
              <a:t>Ludzie działają nie przeciwko innym, lecz po to, by zaspokoić swoje potrzeby.</a:t>
            </a:r>
          </a:p>
          <a:p>
            <a:r>
              <a:rPr lang="pl-PL" sz="1400"/>
              <a:t>Własne potrzeby są tak samo ważne, jak potrzeby innych.</a:t>
            </a:r>
          </a:p>
          <a:p>
            <a:r>
              <a:rPr lang="pl-PL" sz="1400"/>
              <a:t>Uczucia informują nas o naszych zaspokojonych lub niezaspokojonych potrzebach.</a:t>
            </a:r>
          </a:p>
          <a:p>
            <a:r>
              <a:rPr lang="pl-PL" sz="1400"/>
              <a:t>Ludzie chętniej przyczyniają się do dobra innych, o ile jest to ich własny wybór.</a:t>
            </a:r>
          </a:p>
          <a:p>
            <a:endParaRPr lang="pl-PL" sz="1400"/>
          </a:p>
          <a:p>
            <a:endParaRPr lang="pl-PL" sz="1400"/>
          </a:p>
        </p:txBody>
      </p:sp>
      <p:pic>
        <p:nvPicPr>
          <p:cNvPr id="5" name="Picture 4" descr="Grupa wielokolorowych drewnianych figurek">
            <a:extLst>
              <a:ext uri="{FF2B5EF4-FFF2-40B4-BE49-F238E27FC236}">
                <a16:creationId xmlns:a16="http://schemas.microsoft.com/office/drawing/2014/main" id="{89D45C0A-A009-1100-ED93-811BEB6B9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5" r="223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5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59B81B-565D-EB4F-C90B-8F7607E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/>
              <a:t>Co to jest empatia?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F3317E-0221-1733-9814-CCC7F5F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/>
          </a:p>
          <a:p>
            <a:r>
              <a:rPr lang="pl-PL"/>
              <a:t>Intelektualne lub wyobrażeniowe rozpoznanie stanu innej osoby lub jej stanu umysłu.</a:t>
            </a:r>
          </a:p>
          <a:p>
            <a:r>
              <a:rPr lang="pl-PL"/>
              <a:t>Trafność empatyczna – zdolność rozpoznania osobowości innych ludzi, ich stanu emocjonalnego, przekonań i pragnień po to, by przewidzieć ich zachowania.</a:t>
            </a:r>
          </a:p>
          <a:p>
            <a:pPr marL="0" indent="0">
              <a:buNone/>
            </a:pPr>
            <a:r>
              <a:rPr lang="pl-PL" i="1"/>
              <a:t>Hogan, 1986</a:t>
            </a:r>
          </a:p>
        </p:txBody>
      </p:sp>
      <p:pic>
        <p:nvPicPr>
          <p:cNvPr id="5" name="Picture 4" descr="Ręka idąca na słońce">
            <a:extLst>
              <a:ext uri="{FF2B5EF4-FFF2-40B4-BE49-F238E27FC236}">
                <a16:creationId xmlns:a16="http://schemas.microsoft.com/office/drawing/2014/main" id="{D11A2E97-6198-F8B1-1B83-54CF89D9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5" r="590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7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137D33-FBBF-5B74-47B1-78EFA4C0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3EF5D-2611-EEC2-23AB-AFD109CB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https://www.youtube.com/watch?v=hxiCmfFZmvs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https://www.youtube.com/watch?v=9_1Rt1R4xbM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44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59B81B-565D-EB4F-C90B-8F7607E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/>
              <a:t>Co to jest empatia?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F3317E-0221-1733-9814-CCC7F5F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600" dirty="0"/>
          </a:p>
          <a:p>
            <a:r>
              <a:rPr lang="pl-PL" sz="2600" dirty="0"/>
              <a:t>„Empatia – pełna skupienia, jakościowa obecność, towarzyszenie sobie lub drugiej osobie w taki sposób, by dostrzegać nasze zaspokojone lub niezaspokojone potrzeby kryjące się za wszystkim, co robimy lub mówimy”</a:t>
            </a:r>
          </a:p>
          <a:p>
            <a:pPr marL="0" indent="0">
              <a:buNone/>
            </a:pPr>
            <a:r>
              <a:rPr lang="pl-PL" sz="1800" i="1" dirty="0"/>
              <a:t>Porozumienie bez przemocy  M. Rosenberg</a:t>
            </a:r>
          </a:p>
        </p:txBody>
      </p:sp>
      <p:pic>
        <p:nvPicPr>
          <p:cNvPr id="5" name="Picture 4" descr="Ręka idąca na słońce">
            <a:extLst>
              <a:ext uri="{FF2B5EF4-FFF2-40B4-BE49-F238E27FC236}">
                <a16:creationId xmlns:a16="http://schemas.microsoft.com/office/drawing/2014/main" id="{D11A2E97-6198-F8B1-1B83-54CF89D9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5" r="590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1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100886-6A6E-DB7E-A4C4-82D998E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/>
              <a:t>Empatia afektywna i poznawcza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D93A3-891C-7886-E432-518B61D9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Empatia afektywna </a:t>
            </a:r>
            <a:r>
              <a:rPr lang="pl-PL" sz="1800" dirty="0"/>
              <a:t>zbliża nas do tego, co ogólnie rozumiemy jako reakcję empatyczną: czuję twój ból, zauważam i wyczuwam twoja rozpacz, ale jasno zdaję sobie sprawę, że to ty cierpisz i jesteś zrozpaczony, a nie ja, choć twoje cierpienie wpływa na mnie emocjonalnie.</a:t>
            </a:r>
          </a:p>
          <a:p>
            <a:endParaRPr lang="pl-PL" sz="1800" dirty="0"/>
          </a:p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Empatia poznawcza </a:t>
            </a:r>
            <a:r>
              <a:rPr lang="pl-PL" sz="1800" dirty="0"/>
              <a:t>to dostrzeganie, wyobrażanie sobie i myślenie o sytuacji z perspektywy innej osoby. Wymaga uruchomienia procesów poznawczych, refleksyjnych, by zrozumieć punkt widzenia innej osoby. Żeby wyobrazić sobie, czym dane wydarzenie jest dla danej osoby, musimy znać jej historię, osobowość, okoliczności i sytuację.</a:t>
            </a:r>
          </a:p>
        </p:txBody>
      </p:sp>
      <p:pic>
        <p:nvPicPr>
          <p:cNvPr id="1026" name="Picture 2" descr="Jak wybrać najlepsze latarki do lasu? Poznaj szczegółowe informacje! |  MaleMEN.pl">
            <a:extLst>
              <a:ext uri="{FF2B5EF4-FFF2-40B4-BE49-F238E27FC236}">
                <a16:creationId xmlns:a16="http://schemas.microsoft.com/office/drawing/2014/main" id="{E0754A47-6CAC-491B-860A-ABDEBD1DA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26203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0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A8665F-FEFF-A2A5-CFF2-7B4F575A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/>
              <a:t>Co potrafią neurony lustrzane?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5DFEF6C-C101-BDD4-A4E8-4164E338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1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12534D9-1C6A-DC1B-DC1F-BCE776610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5" r="2488" b="-1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95C2417-8F2C-88FE-D12F-6311C3F8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pl-PL" sz="2000"/>
              <a:t>Prawda czy mit?</a:t>
            </a:r>
          </a:p>
          <a:p>
            <a:r>
              <a:rPr lang="pl-PL" sz="2000"/>
              <a:t>Tajemnica robienia dobrego wrażenia</a:t>
            </a:r>
          </a:p>
          <a:p>
            <a:r>
              <a:rPr lang="pl-PL" sz="2000"/>
              <a:t>Dar wyobrażenia sobie tego, co myślą inni (teoria umysłu)</a:t>
            </a:r>
            <a:endParaRPr lang="en-US" sz="20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6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506304-7FA6-EF7C-95D6-442F1C20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Jak się rozwijają nasze zdolności empatyczne?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3FE3A-9CEB-2933-B3C9-52DCFF26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b="1"/>
              <a:t>Poziomy empatii:</a:t>
            </a:r>
          </a:p>
          <a:p>
            <a:pPr marL="0" indent="0">
              <a:buNone/>
            </a:pPr>
            <a:endParaRPr lang="pl-PL" b="1"/>
          </a:p>
          <a:p>
            <a:pPr marL="514350" indent="-514350">
              <a:buAutoNum type="arabicPeriod"/>
            </a:pPr>
            <a:r>
              <a:rPr lang="pl-PL"/>
              <a:t>Ty płaczesz- ja płaczę.</a:t>
            </a:r>
          </a:p>
          <a:p>
            <a:pPr marL="514350" indent="-514350">
              <a:buAutoNum type="arabicPeriod"/>
            </a:pPr>
            <a:r>
              <a:rPr lang="pl-PL"/>
              <a:t>Ty płaczesz – ja idę po </a:t>
            </a:r>
            <a:r>
              <a:rPr lang="pl-PL" b="1"/>
              <a:t>moją</a:t>
            </a:r>
            <a:r>
              <a:rPr lang="pl-PL"/>
              <a:t> mamę.</a:t>
            </a:r>
          </a:p>
          <a:p>
            <a:pPr marL="514350" indent="-514350">
              <a:buAutoNum type="arabicPeriod"/>
            </a:pPr>
            <a:r>
              <a:rPr lang="pl-PL"/>
              <a:t>Ty płaczesz – ja idę po </a:t>
            </a:r>
            <a:r>
              <a:rPr lang="pl-PL" b="1"/>
              <a:t>twoją</a:t>
            </a:r>
            <a:r>
              <a:rPr lang="pl-PL"/>
              <a:t> mamę.</a:t>
            </a:r>
          </a:p>
          <a:p>
            <a:pPr marL="514350" indent="-514350">
              <a:buAutoNum type="arabicPeriod"/>
            </a:pPr>
            <a:r>
              <a:rPr lang="pl-PL"/>
              <a:t>Ty płaczesz- ja znajduję adekwatne rozwiązanie – dojrzałość empatyczna.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7B6A7C-5912-9121-AF9A-F97C770C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Budowanie kultury empatii: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1F1E9-CCF0-813C-4789-294CF259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l-PL" dirty="0"/>
              <a:t>Wrażliwość emocjonalna – wczesne doświadczenia z dzieciństwa</a:t>
            </a:r>
          </a:p>
          <a:p>
            <a:r>
              <a:rPr lang="pl-PL" dirty="0"/>
              <a:t>Zdolność przyjmowania cudzej perspektywy</a:t>
            </a:r>
          </a:p>
          <a:p>
            <a:r>
              <a:rPr lang="pl-PL" dirty="0"/>
              <a:t>Wiedza na temat emocji</a:t>
            </a:r>
          </a:p>
          <a:p>
            <a:r>
              <a:rPr lang="pl-PL" dirty="0"/>
              <a:t>Umiejętność otwartej komunikacji</a:t>
            </a:r>
          </a:p>
          <a:p>
            <a:endParaRPr lang="pl-P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10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942</Words>
  <Application>Microsoft Office PowerPoint</Application>
  <PresentationFormat>Panoramiczny</PresentationFormat>
  <Paragraphs>119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Motyw pakietu Office</vt:lpstr>
      <vt:lpstr>Szkolny Festiwal Empatii</vt:lpstr>
      <vt:lpstr>Empatia</vt:lpstr>
      <vt:lpstr>Co to jest empatia?</vt:lpstr>
      <vt:lpstr>Prezentacja programu PowerPoint</vt:lpstr>
      <vt:lpstr>Co to jest empatia?</vt:lpstr>
      <vt:lpstr>Empatia afektywna i poznawcza</vt:lpstr>
      <vt:lpstr>Co potrafią neurony lustrzane?</vt:lpstr>
      <vt:lpstr>Jak się rozwijają nasze zdolności empatyczne?</vt:lpstr>
      <vt:lpstr>Budowanie kultury empatii: </vt:lpstr>
      <vt:lpstr>Emocje i ich rola w budowaniu empatii</vt:lpstr>
      <vt:lpstr>Sposoby rozwijania empatii poznawczej  u dzieci</vt:lpstr>
      <vt:lpstr>Sposoby rozwijania empatii afektywnej  u dzieci</vt:lpstr>
      <vt:lpstr>Wspieranie empatycznych zachowań dzieci</vt:lpstr>
      <vt:lpstr>Karolek</vt:lpstr>
      <vt:lpstr>Dżungla</vt:lpstr>
      <vt:lpstr>Żółw, kameleon, lew, orzeł</vt:lpstr>
      <vt:lpstr>Słoń</vt:lpstr>
      <vt:lpstr>Prezentacja programu PowerPoint</vt:lpstr>
      <vt:lpstr>Włóż moje buty</vt:lpstr>
      <vt:lpstr>Nazywanie emocji</vt:lpstr>
      <vt:lpstr>Dobry kolega</vt:lpstr>
      <vt:lpstr>Jaką moc ma empatia?</vt:lpstr>
      <vt:lpstr>Dlaczego empatia jest taka ważna?</vt:lpstr>
      <vt:lpstr>Prezentacja programu PowerPoint</vt:lpstr>
      <vt:lpstr>Podstawowe założenia PbP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Festiwal Empatii</dc:title>
  <dc:creator>Edyta Socha</dc:creator>
  <cp:lastModifiedBy>Edyta</cp:lastModifiedBy>
  <cp:revision>5</cp:revision>
  <dcterms:created xsi:type="dcterms:W3CDTF">2022-12-02T09:47:35Z</dcterms:created>
  <dcterms:modified xsi:type="dcterms:W3CDTF">2022-12-05T16:20:50Z</dcterms:modified>
</cp:coreProperties>
</file>